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9" r:id="rId3"/>
    <p:sldId id="258" r:id="rId4"/>
    <p:sldId id="262" r:id="rId5"/>
    <p:sldId id="263" r:id="rId6"/>
    <p:sldId id="265" r:id="rId7"/>
    <p:sldId id="264" r:id="rId8"/>
    <p:sldId id="266" r:id="rId9"/>
    <p:sldId id="268" r:id="rId10"/>
    <p:sldId id="269" r:id="rId11"/>
    <p:sldId id="270" r:id="rId12"/>
    <p:sldId id="271" r:id="rId13"/>
    <p:sldId id="272" r:id="rId14"/>
    <p:sldId id="276" r:id="rId15"/>
    <p:sldId id="260" r:id="rId16"/>
    <p:sldId id="261" r:id="rId17"/>
    <p:sldId id="257"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7" d="100"/>
          <a:sy n="57" d="100"/>
        </p:scale>
        <p:origin x="9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A796E-3524-4867-80BA-1182575CF292}"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63259-8D2D-4F1D-A416-1EBF5524AF7B}" type="slidenum">
              <a:rPr lang="en-US" smtClean="0"/>
              <a:t>‹#›</a:t>
            </a:fld>
            <a:endParaRPr lang="en-US"/>
          </a:p>
        </p:txBody>
      </p:sp>
    </p:spTree>
    <p:extLst>
      <p:ext uri="{BB962C8B-B14F-4D97-AF65-F5344CB8AC3E}">
        <p14:creationId xmlns:p14="http://schemas.microsoft.com/office/powerpoint/2010/main" val="228888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are undertaken together, these elements are most likely to produce positive results on substance use during </a:t>
            </a:r>
          </a:p>
          <a:p>
            <a:r>
              <a:rPr lang="en-US" dirty="0"/>
              <a:t>adolescence and beyond, protecting students from alcohol use and other risky behaviours through adulthood.</a:t>
            </a:r>
          </a:p>
        </p:txBody>
      </p:sp>
      <p:sp>
        <p:nvSpPr>
          <p:cNvPr id="4" name="Slide Number Placeholder 3"/>
          <p:cNvSpPr>
            <a:spLocks noGrp="1"/>
          </p:cNvSpPr>
          <p:nvPr>
            <p:ph type="sldNum" sz="quarter" idx="10"/>
          </p:nvPr>
        </p:nvSpPr>
        <p:spPr/>
        <p:txBody>
          <a:bodyPr/>
          <a:lstStyle/>
          <a:p>
            <a:fld id="{EBE63259-8D2D-4F1D-A416-1EBF5524AF7B}" type="slidenum">
              <a:rPr lang="en-US" smtClean="0"/>
              <a:t>12</a:t>
            </a:fld>
            <a:endParaRPr lang="en-US"/>
          </a:p>
        </p:txBody>
      </p:sp>
    </p:spTree>
    <p:extLst>
      <p:ext uri="{BB962C8B-B14F-4D97-AF65-F5344CB8AC3E}">
        <p14:creationId xmlns:p14="http://schemas.microsoft.com/office/powerpoint/2010/main" val="2256756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4F6369-CAE2-445C-BB40-E26CE2249DA5}" type="datetime1">
              <a:rPr lang="en-US" smtClean="0"/>
              <a:t>11/23/2022</a:t>
            </a:fld>
            <a:endParaRPr lang="en-US" dirty="0"/>
          </a:p>
        </p:txBody>
      </p:sp>
      <p:sp>
        <p:nvSpPr>
          <p:cNvPr id="5" name="Footer Placeholder 4"/>
          <p:cNvSpPr>
            <a:spLocks noGrp="1"/>
          </p:cNvSpPr>
          <p:nvPr>
            <p:ph type="ftr" sz="quarter" idx="11"/>
          </p:nvPr>
        </p:nvSpPr>
        <p:spPr/>
        <p:txBody>
          <a:bodyPr/>
          <a:lstStyle/>
          <a:p>
            <a:r>
              <a:rPr lang="en-US"/>
              <a: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7EA1E1-865F-48A4-88E2-5412E92B368D}" type="datetime1">
              <a:rPr lang="en-US" smtClean="0"/>
              <a:t>11/23/2022</a:t>
            </a:fld>
            <a:endParaRPr lang="en-US" dirty="0"/>
          </a:p>
        </p:txBody>
      </p:sp>
      <p:sp>
        <p:nvSpPr>
          <p:cNvPr id="6" name="Footer Placeholder 5"/>
          <p:cNvSpPr>
            <a:spLocks noGrp="1"/>
          </p:cNvSpPr>
          <p:nvPr>
            <p:ph type="ftr" sz="quarter" idx="11"/>
          </p:nvPr>
        </p:nvSpPr>
        <p:spPr/>
        <p:txBody>
          <a:bodyPr/>
          <a:lstStyle/>
          <a:p>
            <a:r>
              <a:rPr lang="en-US"/>
              <a: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C3C0D8-78E5-43E0-AE87-183D3817E0F4}" type="datetime1">
              <a:rPr lang="en-US" smtClean="0"/>
              <a:t>11/23/2022</a:t>
            </a:fld>
            <a:endParaRPr lang="en-US" dirty="0"/>
          </a:p>
        </p:txBody>
      </p:sp>
      <p:sp>
        <p:nvSpPr>
          <p:cNvPr id="6" name="Footer Placeholder 5"/>
          <p:cNvSpPr>
            <a:spLocks noGrp="1"/>
          </p:cNvSpPr>
          <p:nvPr>
            <p:ph type="ftr" sz="quarter" idx="11"/>
          </p:nvPr>
        </p:nvSpPr>
        <p:spPr/>
        <p:txBody>
          <a:bodyPr/>
          <a:lstStyle/>
          <a:p>
            <a:r>
              <a:rPr lang="en-US"/>
              <a: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F7BF2A-D012-43F3-AEA3-69D8B56BA65C}" type="datetime1">
              <a:rPr lang="en-US" smtClean="0"/>
              <a:t>11/23/2022</a:t>
            </a:fld>
            <a:endParaRPr lang="en-US" dirty="0"/>
          </a:p>
        </p:txBody>
      </p:sp>
      <p:sp>
        <p:nvSpPr>
          <p:cNvPr id="6" name="Footer Placeholder 5"/>
          <p:cNvSpPr>
            <a:spLocks noGrp="1"/>
          </p:cNvSpPr>
          <p:nvPr>
            <p:ph type="ftr" sz="quarter" idx="11"/>
          </p:nvPr>
        </p:nvSpPr>
        <p:spPr/>
        <p:txBody>
          <a:bodyPr/>
          <a:lstStyle/>
          <a:p>
            <a:r>
              <a:rPr lang="en-US"/>
              <a: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996E22-B54E-4A09-A76A-2AA9FB6A9871}" type="datetime1">
              <a:rPr lang="en-US" smtClean="0"/>
              <a:t>11/23/2022</a:t>
            </a:fld>
            <a:endParaRPr lang="en-US" dirty="0"/>
          </a:p>
        </p:txBody>
      </p:sp>
      <p:sp>
        <p:nvSpPr>
          <p:cNvPr id="6" name="Footer Placeholder 5"/>
          <p:cNvSpPr>
            <a:spLocks noGrp="1"/>
          </p:cNvSpPr>
          <p:nvPr>
            <p:ph type="ftr" sz="quarter" idx="11"/>
          </p:nvPr>
        </p:nvSpPr>
        <p:spPr/>
        <p:txBody>
          <a:bodyPr/>
          <a:lstStyle/>
          <a:p>
            <a:r>
              <a:rPr lang="en-US"/>
              <a: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567BC2B-61A4-4BE2-AB44-763D61A17980}" type="datetime1">
              <a:rPr lang="en-US" smtClean="0"/>
              <a:t>11/23/2022</a:t>
            </a:fld>
            <a:endParaRPr lang="en-US" dirty="0"/>
          </a:p>
        </p:txBody>
      </p:sp>
      <p:sp>
        <p:nvSpPr>
          <p:cNvPr id="4" name="Footer Placeholder 3"/>
          <p:cNvSpPr>
            <a:spLocks noGrp="1"/>
          </p:cNvSpPr>
          <p:nvPr>
            <p:ph type="ftr" sz="quarter" idx="11"/>
          </p:nvPr>
        </p:nvSpPr>
        <p:spPr/>
        <p:txBody>
          <a:bodyPr/>
          <a:lstStyle/>
          <a:p>
            <a:r>
              <a:rPr lang="en-US"/>
              <a: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D1A673A-1D74-4284-9C6B-5D8C1448D4E1}" type="datetime1">
              <a:rPr lang="en-US" smtClean="0"/>
              <a:t>11/23/2022</a:t>
            </a:fld>
            <a:endParaRPr lang="en-US" dirty="0"/>
          </a:p>
        </p:txBody>
      </p:sp>
      <p:sp>
        <p:nvSpPr>
          <p:cNvPr id="4" name="Footer Placeholder 3"/>
          <p:cNvSpPr>
            <a:spLocks noGrp="1"/>
          </p:cNvSpPr>
          <p:nvPr>
            <p:ph type="ftr" sz="quarter" idx="11"/>
          </p:nvPr>
        </p:nvSpPr>
        <p:spPr/>
        <p:txBody>
          <a:bodyPr/>
          <a:lstStyle/>
          <a:p>
            <a:r>
              <a:rPr lang="en-US"/>
              <a: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BEC0A9-CB7A-4C90-8FA5-D739A9740B5F}" type="datetime1">
              <a:rPr lang="en-US" smtClean="0"/>
              <a:t>11/23/2022</a:t>
            </a:fld>
            <a:endParaRPr lang="en-US" dirty="0"/>
          </a:p>
        </p:txBody>
      </p:sp>
      <p:sp>
        <p:nvSpPr>
          <p:cNvPr id="5" name="Footer Placeholder 4"/>
          <p:cNvSpPr>
            <a:spLocks noGrp="1"/>
          </p:cNvSpPr>
          <p:nvPr>
            <p:ph type="ftr" sz="quarter" idx="11"/>
          </p:nvPr>
        </p:nvSpPr>
        <p:spPr/>
        <p:txBody>
          <a:bodyPr/>
          <a:lstStyle/>
          <a:p>
            <a:r>
              <a:rPr lang="en-US"/>
              <a: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63CBB5-D19E-4E40-816B-655540F1B0D9}" type="datetime1">
              <a:rPr lang="en-US" smtClean="0"/>
              <a:t>11/23/2022</a:t>
            </a:fld>
            <a:endParaRPr lang="en-US" dirty="0"/>
          </a:p>
        </p:txBody>
      </p:sp>
      <p:sp>
        <p:nvSpPr>
          <p:cNvPr id="5" name="Footer Placeholder 4"/>
          <p:cNvSpPr>
            <a:spLocks noGrp="1"/>
          </p:cNvSpPr>
          <p:nvPr>
            <p:ph type="ftr" sz="quarter" idx="11"/>
          </p:nvPr>
        </p:nvSpPr>
        <p:spPr/>
        <p:txBody>
          <a:bodyPr/>
          <a:lstStyle/>
          <a:p>
            <a:r>
              <a:rPr lang="en-US"/>
              <a: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C0244-D4F3-4E1E-B7F5-B0B0CF2009AA}" type="datetime1">
              <a:rPr lang="en-US" smtClean="0"/>
              <a:t>11/23/2022</a:t>
            </a:fld>
            <a:endParaRPr lang="en-US" dirty="0"/>
          </a:p>
        </p:txBody>
      </p:sp>
      <p:sp>
        <p:nvSpPr>
          <p:cNvPr id="5" name="Footer Placeholder 4"/>
          <p:cNvSpPr>
            <a:spLocks noGrp="1"/>
          </p:cNvSpPr>
          <p:nvPr>
            <p:ph type="ftr" sz="quarter" idx="11"/>
          </p:nvPr>
        </p:nvSpPr>
        <p:spPr/>
        <p:txBody>
          <a:bodyPr/>
          <a:lstStyle/>
          <a:p>
            <a:r>
              <a:rPr lang="en-US"/>
              <a: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1EF1C6-D7AF-4768-9A94-65BC3558CB62}" type="datetime1">
              <a:rPr lang="en-US" smtClean="0"/>
              <a:t>11/23/2022</a:t>
            </a:fld>
            <a:endParaRPr lang="en-US" dirty="0"/>
          </a:p>
        </p:txBody>
      </p:sp>
      <p:sp>
        <p:nvSpPr>
          <p:cNvPr id="5" name="Footer Placeholder 4"/>
          <p:cNvSpPr>
            <a:spLocks noGrp="1"/>
          </p:cNvSpPr>
          <p:nvPr>
            <p:ph type="ftr" sz="quarter" idx="11"/>
          </p:nvPr>
        </p:nvSpPr>
        <p:spPr/>
        <p:txBody>
          <a:bodyPr/>
          <a:lstStyle/>
          <a:p>
            <a:r>
              <a:rPr lang="en-US"/>
              <a: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23A7B6-B7A9-48D7-983D-4D56C4DF53DD}" type="datetime1">
              <a:rPr lang="en-US" smtClean="0"/>
              <a:t>11/23/2022</a:t>
            </a:fld>
            <a:endParaRPr lang="en-US" dirty="0"/>
          </a:p>
        </p:txBody>
      </p:sp>
      <p:sp>
        <p:nvSpPr>
          <p:cNvPr id="6" name="Footer Placeholder 5"/>
          <p:cNvSpPr>
            <a:spLocks noGrp="1"/>
          </p:cNvSpPr>
          <p:nvPr>
            <p:ph type="ftr" sz="quarter" idx="11"/>
          </p:nvPr>
        </p:nvSpPr>
        <p:spPr/>
        <p:txBody>
          <a:bodyPr/>
          <a:lstStyle/>
          <a:p>
            <a:r>
              <a:rPr lang="en-US"/>
              <a: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23051-1209-45A4-92A2-2A8BC60C1D21}" type="datetime1">
              <a:rPr lang="en-US" smtClean="0"/>
              <a:t>11/23/2022</a:t>
            </a:fld>
            <a:endParaRPr lang="en-US" dirty="0"/>
          </a:p>
        </p:txBody>
      </p:sp>
      <p:sp>
        <p:nvSpPr>
          <p:cNvPr id="8" name="Footer Placeholder 7"/>
          <p:cNvSpPr>
            <a:spLocks noGrp="1"/>
          </p:cNvSpPr>
          <p:nvPr>
            <p:ph type="ftr" sz="quarter" idx="11"/>
          </p:nvPr>
        </p:nvSpPr>
        <p:spPr/>
        <p:txBody>
          <a:bodyPr/>
          <a:lstStyle/>
          <a:p>
            <a:r>
              <a:rPr lang="en-US"/>
              <a:t>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B61289-49F8-48D6-A15E-9FBA00BC724B}" type="datetime1">
              <a:rPr lang="en-US" smtClean="0"/>
              <a:t>11/23/2022</a:t>
            </a:fld>
            <a:endParaRPr lang="en-US" dirty="0"/>
          </a:p>
        </p:txBody>
      </p:sp>
      <p:sp>
        <p:nvSpPr>
          <p:cNvPr id="4" name="Footer Placeholder 3"/>
          <p:cNvSpPr>
            <a:spLocks noGrp="1"/>
          </p:cNvSpPr>
          <p:nvPr>
            <p:ph type="ftr" sz="quarter" idx="11"/>
          </p:nvPr>
        </p:nvSpPr>
        <p:spPr/>
        <p:txBody>
          <a:bodyPr/>
          <a:lstStyle/>
          <a:p>
            <a:r>
              <a:rPr lang="en-US"/>
              <a: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F12223B-32C4-470F-AA38-FBC75B804C3F}" type="datetime1">
              <a:rPr lang="en-US" smtClean="0"/>
              <a:t>11/23/2022</a:t>
            </a:fld>
            <a:endParaRPr lang="en-US" dirty="0"/>
          </a:p>
        </p:txBody>
      </p:sp>
      <p:sp>
        <p:nvSpPr>
          <p:cNvPr id="3" name="Footer Placeholder 2"/>
          <p:cNvSpPr>
            <a:spLocks noGrp="1"/>
          </p:cNvSpPr>
          <p:nvPr>
            <p:ph type="ftr" sz="quarter" idx="11"/>
          </p:nvPr>
        </p:nvSpPr>
        <p:spPr/>
        <p:txBody>
          <a:bodyPr/>
          <a:lstStyle/>
          <a:p>
            <a:r>
              <a:rPr lang="en-US"/>
              <a:t>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5D6BC0-D4C3-46F4-8076-DABBAD69213B}" type="datetime1">
              <a:rPr lang="en-US" smtClean="0"/>
              <a:t>11/23/2022</a:t>
            </a:fld>
            <a:endParaRPr lang="en-US" dirty="0"/>
          </a:p>
        </p:txBody>
      </p:sp>
      <p:sp>
        <p:nvSpPr>
          <p:cNvPr id="6" name="Footer Placeholder 5"/>
          <p:cNvSpPr>
            <a:spLocks noGrp="1"/>
          </p:cNvSpPr>
          <p:nvPr>
            <p:ph type="ftr" sz="quarter" idx="11"/>
          </p:nvPr>
        </p:nvSpPr>
        <p:spPr/>
        <p:txBody>
          <a:bodyPr/>
          <a:lstStyle/>
          <a:p>
            <a:r>
              <a:rPr lang="en-US"/>
              <a: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4DA3B2-BD08-43CE-BA7C-38A9B49F66C7}" type="datetime1">
              <a:rPr lang="en-US" smtClean="0"/>
              <a:t>11/23/2022</a:t>
            </a:fld>
            <a:endParaRPr lang="en-US" dirty="0"/>
          </a:p>
        </p:txBody>
      </p:sp>
      <p:sp>
        <p:nvSpPr>
          <p:cNvPr id="6" name="Footer Placeholder 5"/>
          <p:cNvSpPr>
            <a:spLocks noGrp="1"/>
          </p:cNvSpPr>
          <p:nvPr>
            <p:ph type="ftr" sz="quarter" idx="11"/>
          </p:nvPr>
        </p:nvSpPr>
        <p:spPr/>
        <p:txBody>
          <a:bodyPr/>
          <a:lstStyle/>
          <a:p>
            <a:r>
              <a:rPr lang="en-US"/>
              <a: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ACDD583-CD26-460F-9336-EF5D1CBBE688}" type="datetime1">
              <a:rPr lang="en-US" smtClean="0"/>
              <a:t>11/23/2022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Y.</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350"/>
            <a:ext cx="12192000" cy="6843650"/>
          </a:xfrm>
          <a:prstGeom prst="rect">
            <a:avLst/>
          </a:prstGeom>
        </p:spPr>
      </p:pic>
      <p:sp>
        <p:nvSpPr>
          <p:cNvPr id="2" name="Title 1"/>
          <p:cNvSpPr>
            <a:spLocks noGrp="1"/>
          </p:cNvSpPr>
          <p:nvPr>
            <p:ph type="ctrTitle"/>
          </p:nvPr>
        </p:nvSpPr>
        <p:spPr/>
        <p:txBody>
          <a:bodyPr>
            <a:normAutofit fontScale="90000"/>
          </a:bodyPr>
          <a:lstStyle/>
          <a:p>
            <a:r>
              <a:rPr lang="en-US" dirty="0">
                <a:solidFill>
                  <a:schemeClr val="bg1"/>
                </a:solidFill>
              </a:rPr>
              <a:t>ADVOCATING FOR MITIGATION OF THE CONSEQUENCES OF ALCOHOL ABUSE ON YOUNG PEOPLE IN SCHOOLS</a:t>
            </a:r>
          </a:p>
        </p:txBody>
      </p:sp>
      <p:sp>
        <p:nvSpPr>
          <p:cNvPr id="3" name="Subtitle 2"/>
          <p:cNvSpPr>
            <a:spLocks noGrp="1"/>
          </p:cNvSpPr>
          <p:nvPr>
            <p:ph type="subTitle" idx="1"/>
          </p:nvPr>
        </p:nvSpPr>
        <p:spPr/>
        <p:txBody>
          <a:bodyPr/>
          <a:lstStyle/>
          <a:p>
            <a:r>
              <a:rPr lang="en-US" dirty="0">
                <a:solidFill>
                  <a:schemeClr val="bg1"/>
                </a:solidFill>
              </a:rPr>
              <a:t>Supporting or publically recommending the action of reducing the effect of alcohol abuse on young people in schools</a:t>
            </a:r>
          </a:p>
        </p:txBody>
      </p:sp>
      <p:pic>
        <p:nvPicPr>
          <p:cNvPr id="5" name="Picture 4"/>
          <p:cNvPicPr>
            <a:picLocks noChangeAspect="1"/>
          </p:cNvPicPr>
          <p:nvPr/>
        </p:nvPicPr>
        <p:blipFill>
          <a:blip r:embed="rId3"/>
          <a:stretch>
            <a:fillRect/>
          </a:stretch>
        </p:blipFill>
        <p:spPr>
          <a:xfrm>
            <a:off x="10274115" y="0"/>
            <a:ext cx="1917885" cy="990907"/>
          </a:xfrm>
          <a:prstGeom prst="rect">
            <a:avLst/>
          </a:prstGeom>
        </p:spPr>
      </p:pic>
    </p:spTree>
    <p:extLst>
      <p:ext uri="{BB962C8B-B14F-4D97-AF65-F5344CB8AC3E}">
        <p14:creationId xmlns:p14="http://schemas.microsoft.com/office/powerpoint/2010/main" val="281146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53125"/>
            <a:ext cx="10364451" cy="658851"/>
          </a:xfrm>
        </p:spPr>
        <p:txBody>
          <a:bodyPr/>
          <a:lstStyle/>
          <a:p>
            <a:endParaRPr lang="en-US" dirty="0"/>
          </a:p>
        </p:txBody>
      </p:sp>
      <p:sp>
        <p:nvSpPr>
          <p:cNvPr id="3" name="Content Placeholder 2"/>
          <p:cNvSpPr>
            <a:spLocks noGrp="1"/>
          </p:cNvSpPr>
          <p:nvPr>
            <p:ph sz="quarter" idx="13"/>
          </p:nvPr>
        </p:nvSpPr>
        <p:spPr>
          <a:xfrm>
            <a:off x="913774" y="795738"/>
            <a:ext cx="9424845" cy="5514320"/>
          </a:xfrm>
        </p:spPr>
        <p:txBody>
          <a:bodyPr>
            <a:normAutofit/>
          </a:bodyPr>
          <a:lstStyle/>
          <a:p>
            <a:r>
              <a:rPr lang="en-US" dirty="0"/>
              <a:t>A policy framework to prevent and address alcohol use among children and young people; National and/or subnational curricula (contents and methods for the delivery of those contents) including skills-based prevention education; Training and support for teachers, school health practitioners and other school staff to plan, develop and implement a comprehensive school-based intervention strategy;</a:t>
            </a:r>
          </a:p>
          <a:p>
            <a:r>
              <a:rPr lang="en-US" dirty="0"/>
              <a:t>Evidence-based interventions related to curricula implemented in educational institutions.</a:t>
            </a:r>
          </a:p>
          <a:p>
            <a:r>
              <a:rPr lang="en-US" dirty="0"/>
              <a:t>Evidence-based interventions related to the school environment implemented in educational institutions, including substance use policies in schools, as well as other evidence-based prevention interventions delivered in the context of educational institutions;</a:t>
            </a:r>
          </a:p>
        </p:txBody>
      </p:sp>
      <p:pic>
        <p:nvPicPr>
          <p:cNvPr id="4" name="Picture 3"/>
          <p:cNvPicPr>
            <a:picLocks noChangeAspect="1"/>
          </p:cNvPicPr>
          <p:nvPr/>
        </p:nvPicPr>
        <p:blipFill>
          <a:blip r:embed="rId2"/>
          <a:stretch>
            <a:fillRect/>
          </a:stretch>
        </p:blipFill>
        <p:spPr>
          <a:xfrm>
            <a:off x="10209242" y="0"/>
            <a:ext cx="1920406" cy="993734"/>
          </a:xfrm>
          <a:prstGeom prst="rect">
            <a:avLst/>
          </a:prstGeom>
        </p:spPr>
      </p:pic>
    </p:spTree>
    <p:extLst>
      <p:ext uri="{BB962C8B-B14F-4D97-AF65-F5344CB8AC3E}">
        <p14:creationId xmlns:p14="http://schemas.microsoft.com/office/powerpoint/2010/main" val="297984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74798"/>
            <a:ext cx="9605668" cy="5016402"/>
          </a:xfrm>
        </p:spPr>
        <p:txBody>
          <a:bodyPr>
            <a:normAutofit/>
          </a:bodyPr>
          <a:lstStyle/>
          <a:p>
            <a:r>
              <a:rPr lang="en-US" sz="2800" dirty="0"/>
              <a:t>School health services, providing both prevention and care and support for young people who use alcohol;</a:t>
            </a:r>
          </a:p>
          <a:p>
            <a:r>
              <a:rPr lang="en-US" sz="2800" dirty="0"/>
              <a:t>Management, coordination and evaluation of the response in the education sector, including monitoring of prevalence of substance use among children and young people.</a:t>
            </a:r>
          </a:p>
        </p:txBody>
      </p:sp>
      <p:pic>
        <p:nvPicPr>
          <p:cNvPr id="4" name="Picture 3"/>
          <p:cNvPicPr>
            <a:picLocks noChangeAspect="1"/>
          </p:cNvPicPr>
          <p:nvPr/>
        </p:nvPicPr>
        <p:blipFill>
          <a:blip r:embed="rId2"/>
          <a:stretch>
            <a:fillRect/>
          </a:stretch>
        </p:blipFill>
        <p:spPr>
          <a:xfrm>
            <a:off x="10271594" y="0"/>
            <a:ext cx="1920406" cy="993734"/>
          </a:xfrm>
          <a:prstGeom prst="rect">
            <a:avLst/>
          </a:prstGeom>
        </p:spPr>
      </p:pic>
    </p:spTree>
    <p:extLst>
      <p:ext uri="{BB962C8B-B14F-4D97-AF65-F5344CB8AC3E}">
        <p14:creationId xmlns:p14="http://schemas.microsoft.com/office/powerpoint/2010/main" val="404646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9454342" cy="1437968"/>
          </a:xfrm>
        </p:spPr>
        <p:txBody>
          <a:bodyPr/>
          <a:lstStyle/>
          <a:p>
            <a:r>
              <a:rPr lang="en-US" dirty="0"/>
              <a:t>elements of a comprehensive education sector response to alcohol use</a:t>
            </a:r>
          </a:p>
        </p:txBody>
      </p:sp>
      <p:pic>
        <p:nvPicPr>
          <p:cNvPr id="5" name="Content Placeholder 4"/>
          <p:cNvPicPr>
            <a:picLocks noGrp="1" noChangeAspect="1"/>
          </p:cNvPicPr>
          <p:nvPr>
            <p:ph sz="quarter" idx="13"/>
          </p:nvPr>
        </p:nvPicPr>
        <p:blipFill>
          <a:blip r:embed="rId3"/>
          <a:stretch>
            <a:fillRect/>
          </a:stretch>
        </p:blipFill>
        <p:spPr>
          <a:xfrm>
            <a:off x="1911641" y="1238865"/>
            <a:ext cx="8368715" cy="5508521"/>
          </a:xfrm>
          <a:prstGeom prst="rect">
            <a:avLst/>
          </a:prstGeom>
        </p:spPr>
      </p:pic>
      <p:pic>
        <p:nvPicPr>
          <p:cNvPr id="3" name="Picture 2"/>
          <p:cNvPicPr>
            <a:picLocks noChangeAspect="1"/>
          </p:cNvPicPr>
          <p:nvPr/>
        </p:nvPicPr>
        <p:blipFill>
          <a:blip r:embed="rId4"/>
          <a:stretch>
            <a:fillRect/>
          </a:stretch>
        </p:blipFill>
        <p:spPr>
          <a:xfrm>
            <a:off x="10271594" y="0"/>
            <a:ext cx="1920406" cy="993734"/>
          </a:xfrm>
          <a:prstGeom prst="rect">
            <a:avLst/>
          </a:prstGeom>
        </p:spPr>
      </p:pic>
    </p:spTree>
    <p:extLst>
      <p:ext uri="{BB962C8B-B14F-4D97-AF65-F5344CB8AC3E}">
        <p14:creationId xmlns:p14="http://schemas.microsoft.com/office/powerpoint/2010/main" val="175380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9280720" cy="1596177"/>
          </a:xfrm>
        </p:spPr>
        <p:txBody>
          <a:bodyPr/>
          <a:lstStyle/>
          <a:p>
            <a:r>
              <a:rPr lang="en-US" dirty="0"/>
              <a:t>GOOD POLICY AND PRACTICE IN EDUCATION SECTOR </a:t>
            </a:r>
            <a:br>
              <a:rPr lang="en-US" dirty="0"/>
            </a:br>
            <a:r>
              <a:rPr lang="en-US" dirty="0"/>
              <a:t>RESPONSES TO alcohol USE</a:t>
            </a:r>
          </a:p>
        </p:txBody>
      </p:sp>
      <p:sp>
        <p:nvSpPr>
          <p:cNvPr id="3" name="Content Placeholder 2"/>
          <p:cNvSpPr>
            <a:spLocks noGrp="1"/>
          </p:cNvSpPr>
          <p:nvPr>
            <p:ph sz="quarter" idx="13"/>
          </p:nvPr>
        </p:nvSpPr>
        <p:spPr>
          <a:xfrm>
            <a:off x="913774" y="1541206"/>
            <a:ext cx="10363826" cy="4249993"/>
          </a:xfrm>
        </p:spPr>
        <p:txBody>
          <a:bodyPr>
            <a:normAutofit fontScale="92500" lnSpcReduction="10000"/>
          </a:bodyPr>
          <a:lstStyle/>
          <a:p>
            <a:r>
              <a:rPr lang="en-US" sz="2400" dirty="0"/>
              <a:t>A comprehensive education sector response to alcohol use does not always require more resources. Sometimes re-allocating existing resources and using them more effectively by doing things differently can be just as effective. </a:t>
            </a:r>
          </a:p>
          <a:p>
            <a:r>
              <a:rPr lang="en-US" sz="2400" dirty="0"/>
              <a:t> In other cases, effective actions may require some investment of new resources. </a:t>
            </a:r>
          </a:p>
          <a:p>
            <a:r>
              <a:rPr lang="en-US" sz="2400" dirty="0"/>
              <a:t>Decision-makers need to weigh any new costs against the costs of doing nothing, or doing something poorly.</a:t>
            </a:r>
          </a:p>
          <a:p>
            <a:r>
              <a:rPr lang="en-US" sz="2400" dirty="0"/>
              <a:t>Set goals relevant to the prevalence and patterns of alcohol use among young people.</a:t>
            </a:r>
          </a:p>
        </p:txBody>
      </p:sp>
      <p:pic>
        <p:nvPicPr>
          <p:cNvPr id="4" name="Picture 3"/>
          <p:cNvPicPr>
            <a:picLocks noChangeAspect="1"/>
          </p:cNvPicPr>
          <p:nvPr/>
        </p:nvPicPr>
        <p:blipFill>
          <a:blip r:embed="rId2"/>
          <a:stretch>
            <a:fillRect/>
          </a:stretch>
        </p:blipFill>
        <p:spPr>
          <a:xfrm>
            <a:off x="10194494" y="0"/>
            <a:ext cx="1920406" cy="993734"/>
          </a:xfrm>
          <a:prstGeom prst="rect">
            <a:avLst/>
          </a:prstGeom>
        </p:spPr>
      </p:pic>
    </p:spTree>
    <p:extLst>
      <p:ext uri="{BB962C8B-B14F-4D97-AF65-F5344CB8AC3E}">
        <p14:creationId xmlns:p14="http://schemas.microsoft.com/office/powerpoint/2010/main" val="319492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9513336" cy="1123335"/>
          </a:xfrm>
        </p:spPr>
        <p:txBody>
          <a:bodyPr>
            <a:normAutofit fontScale="90000"/>
          </a:bodyPr>
          <a:lstStyle/>
          <a:p>
            <a:r>
              <a:rPr lang="en-US" dirty="0"/>
              <a:t>Set goals relevant to the prevalence and patterns of alcohol use among young people.</a:t>
            </a:r>
            <a:br>
              <a:rPr lang="en-US" dirty="0"/>
            </a:br>
            <a:endParaRPr lang="en-US" dirty="0"/>
          </a:p>
        </p:txBody>
      </p:sp>
      <p:sp>
        <p:nvSpPr>
          <p:cNvPr id="4" name="Text Placeholder 3"/>
          <p:cNvSpPr>
            <a:spLocks noGrp="1"/>
          </p:cNvSpPr>
          <p:nvPr>
            <p:ph type="body" sz="half" idx="15"/>
          </p:nvPr>
        </p:nvSpPr>
        <p:spPr/>
        <p:txBody>
          <a:bodyPr/>
          <a:lstStyle/>
          <a:p>
            <a:pPr marL="285750" indent="-285750" algn="l">
              <a:buFont typeface="Arial" panose="020B0604020202020204" pitchFamily="34" charset="0"/>
              <a:buChar char="•"/>
            </a:pPr>
            <a:r>
              <a:rPr lang="en-US" sz="2400" dirty="0"/>
              <a:t>Prevent the onset of alcohol use</a:t>
            </a:r>
          </a:p>
          <a:p>
            <a:pPr marL="285750" indent="-285750" algn="l">
              <a:buFont typeface="Arial" panose="020B0604020202020204" pitchFamily="34" charset="0"/>
              <a:buChar char="•"/>
            </a:pPr>
            <a:r>
              <a:rPr lang="en-US" sz="2400" dirty="0"/>
              <a:t>Delay the onset of alcohol use</a:t>
            </a:r>
          </a:p>
          <a:p>
            <a:pPr marL="285750" indent="-285750" algn="l">
              <a:buFont typeface="Arial" panose="020B0604020202020204" pitchFamily="34" charset="0"/>
              <a:buChar char="•"/>
            </a:pPr>
            <a:endParaRPr lang="en-US" sz="2400" dirty="0"/>
          </a:p>
          <a:p>
            <a:pPr algn="l"/>
            <a:endParaRPr lang="en-US" dirty="0"/>
          </a:p>
          <a:p>
            <a:endParaRPr lang="en-US" dirty="0"/>
          </a:p>
        </p:txBody>
      </p:sp>
      <p:sp>
        <p:nvSpPr>
          <p:cNvPr id="6" name="Text Placeholder 5"/>
          <p:cNvSpPr>
            <a:spLocks noGrp="1"/>
          </p:cNvSpPr>
          <p:nvPr>
            <p:ph type="body" sz="half" idx="16"/>
          </p:nvPr>
        </p:nvSpPr>
        <p:spPr/>
        <p:txBody>
          <a:bodyPr>
            <a:normAutofit/>
          </a:bodyPr>
          <a:lstStyle/>
          <a:p>
            <a:pPr marL="285750" indent="-285750" algn="l">
              <a:buFont typeface="Arial" panose="020B0604020202020204" pitchFamily="34" charset="0"/>
              <a:buChar char="•"/>
            </a:pPr>
            <a:r>
              <a:rPr lang="en-US" sz="2400" dirty="0"/>
              <a:t>Reduce alcohol use</a:t>
            </a:r>
          </a:p>
          <a:p>
            <a:pPr marL="285750" indent="-285750" algn="l">
              <a:buFont typeface="Arial" panose="020B0604020202020204" pitchFamily="34" charset="0"/>
              <a:buChar char="•"/>
            </a:pPr>
            <a:r>
              <a:rPr lang="en-US" sz="2400" dirty="0"/>
              <a:t>Prevent alcohol use disorders</a:t>
            </a:r>
          </a:p>
        </p:txBody>
      </p:sp>
      <p:sp>
        <p:nvSpPr>
          <p:cNvPr id="8" name="Text Placeholder 7"/>
          <p:cNvSpPr>
            <a:spLocks noGrp="1"/>
          </p:cNvSpPr>
          <p:nvPr>
            <p:ph type="body" sz="half" idx="17"/>
          </p:nvPr>
        </p:nvSpPr>
        <p:spPr>
          <a:xfrm>
            <a:off x="7799293" y="2943355"/>
            <a:ext cx="3964961" cy="3634178"/>
          </a:xfrm>
        </p:spPr>
        <p:txBody>
          <a:bodyPr>
            <a:noAutofit/>
          </a:bodyPr>
          <a:lstStyle/>
          <a:p>
            <a:pPr marL="285750" indent="-285750" algn="l">
              <a:buFont typeface="Arial" panose="020B0604020202020204" pitchFamily="34" charset="0"/>
              <a:buChar char="•"/>
            </a:pPr>
            <a:r>
              <a:rPr lang="en-US" sz="2400" dirty="0"/>
              <a:t>PROVIDE SCREENING, BRIEF INTERVENTION AND REFERRAL FOR TREATMENT</a:t>
            </a:r>
          </a:p>
          <a:p>
            <a:pPr marL="285750" indent="-285750" algn="l">
              <a:buFont typeface="Arial" panose="020B0604020202020204" pitchFamily="34" charset="0"/>
              <a:buChar char="•"/>
            </a:pPr>
            <a:r>
              <a:rPr lang="en-US" sz="2400" dirty="0"/>
              <a:t>PREVENT AND MITIGATE THE CONSEQUENCES OF ALCOHOL USE</a:t>
            </a:r>
          </a:p>
        </p:txBody>
      </p:sp>
      <p:sp>
        <p:nvSpPr>
          <p:cNvPr id="9" name="Rectangular Callout 8"/>
          <p:cNvSpPr/>
          <p:nvPr/>
        </p:nvSpPr>
        <p:spPr>
          <a:xfrm>
            <a:off x="980768" y="1667436"/>
            <a:ext cx="3231192" cy="1275920"/>
          </a:xfrm>
          <a:prstGeom prst="wedgeRectCallou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WHERE ALCOHOL USE HAS NOT BEGUN</a:t>
            </a:r>
          </a:p>
        </p:txBody>
      </p:sp>
      <p:sp>
        <p:nvSpPr>
          <p:cNvPr id="10" name="Rectangular Callout 9"/>
          <p:cNvSpPr/>
          <p:nvPr/>
        </p:nvSpPr>
        <p:spPr>
          <a:xfrm>
            <a:off x="4440558" y="1667437"/>
            <a:ext cx="3231192" cy="1275918"/>
          </a:xfrm>
          <a:prstGeom prst="wedgeRectCallout">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WHERE ALCOHOL USE HAS BEGUN</a:t>
            </a:r>
          </a:p>
        </p:txBody>
      </p:sp>
      <p:sp>
        <p:nvSpPr>
          <p:cNvPr id="11" name="Rectangular Callout 10"/>
          <p:cNvSpPr/>
          <p:nvPr/>
        </p:nvSpPr>
        <p:spPr>
          <a:xfrm>
            <a:off x="7973297" y="1667436"/>
            <a:ext cx="3231192" cy="1275917"/>
          </a:xfrm>
          <a:prstGeom prst="wedgeRectCallou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WHERE ALCOHOL USE AND HARMFUL USE IS COMMON</a:t>
            </a:r>
          </a:p>
        </p:txBody>
      </p:sp>
      <p:pic>
        <p:nvPicPr>
          <p:cNvPr id="3" name="Picture 2"/>
          <p:cNvPicPr>
            <a:picLocks noChangeAspect="1"/>
          </p:cNvPicPr>
          <p:nvPr/>
        </p:nvPicPr>
        <p:blipFill>
          <a:blip r:embed="rId2"/>
          <a:stretch>
            <a:fillRect/>
          </a:stretch>
        </p:blipFill>
        <p:spPr>
          <a:xfrm>
            <a:off x="10244286" y="0"/>
            <a:ext cx="1920406" cy="993734"/>
          </a:xfrm>
          <a:prstGeom prst="rect">
            <a:avLst/>
          </a:prstGeom>
        </p:spPr>
      </p:pic>
    </p:spTree>
    <p:extLst>
      <p:ext uri="{BB962C8B-B14F-4D97-AF65-F5344CB8AC3E}">
        <p14:creationId xmlns:p14="http://schemas.microsoft.com/office/powerpoint/2010/main" val="399726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74066"/>
            <a:ext cx="9233116" cy="1596177"/>
          </a:xfrm>
        </p:spPr>
        <p:txBody>
          <a:bodyPr/>
          <a:lstStyle/>
          <a:p>
            <a:r>
              <a:rPr lang="en-US" dirty="0"/>
              <a:t>Strategies to reduce and eradicate alcohol abuse in young people in schools</a:t>
            </a:r>
          </a:p>
        </p:txBody>
      </p:sp>
      <p:sp>
        <p:nvSpPr>
          <p:cNvPr id="3" name="Content Placeholder 2"/>
          <p:cNvSpPr>
            <a:spLocks noGrp="1"/>
          </p:cNvSpPr>
          <p:nvPr>
            <p:ph sz="quarter" idx="13"/>
          </p:nvPr>
        </p:nvSpPr>
        <p:spPr>
          <a:xfrm>
            <a:off x="913774" y="1451872"/>
            <a:ext cx="10363826" cy="4837246"/>
          </a:xfrm>
        </p:spPr>
        <p:txBody>
          <a:bodyPr>
            <a:normAutofit/>
          </a:bodyPr>
          <a:lstStyle/>
          <a:p>
            <a:endParaRPr lang="en-US" dirty="0"/>
          </a:p>
          <a:p>
            <a:r>
              <a:rPr lang="en-US" dirty="0"/>
              <a:t>To date, Uganda's strategy on reducing adolescent drinking should focus on targeting influencers (including parents); supporting communities to change norms around supply of alcohol; and minimising harm by changing patterns of drinking behaviour among 11 to 24-year-olds already consuming alcohol.</a:t>
            </a:r>
          </a:p>
          <a:p>
            <a:r>
              <a:rPr lang="en-US" dirty="0"/>
              <a:t>It is  important to focus on wellbeing and the protective factors that help young people to thrive. While there are many factors that contribute to wellbeing, research shows that lifting our levels of belonging, connectedness (including cultural connectedness) and sense of identity are especially important for young people. For example, research shows the importance of engagement in culture and family connectedness as being key to higher levels of wellbeing among youth</a:t>
            </a:r>
          </a:p>
          <a:p>
            <a:endParaRPr lang="en-US" dirty="0"/>
          </a:p>
        </p:txBody>
      </p:sp>
      <p:pic>
        <p:nvPicPr>
          <p:cNvPr id="4" name="Picture 3"/>
          <p:cNvPicPr>
            <a:picLocks noChangeAspect="1"/>
          </p:cNvPicPr>
          <p:nvPr/>
        </p:nvPicPr>
        <p:blipFill>
          <a:blip r:embed="rId2"/>
          <a:stretch>
            <a:fillRect/>
          </a:stretch>
        </p:blipFill>
        <p:spPr>
          <a:xfrm>
            <a:off x="10209242" y="0"/>
            <a:ext cx="1920406" cy="993734"/>
          </a:xfrm>
          <a:prstGeom prst="rect">
            <a:avLst/>
          </a:prstGeom>
        </p:spPr>
      </p:pic>
    </p:spTree>
    <p:extLst>
      <p:ext uri="{BB962C8B-B14F-4D97-AF65-F5344CB8AC3E}">
        <p14:creationId xmlns:p14="http://schemas.microsoft.com/office/powerpoint/2010/main" val="27503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36" y="0"/>
            <a:ext cx="10364451" cy="714692"/>
          </a:xfrm>
        </p:spPr>
        <p:txBody>
          <a:bodyPr/>
          <a:lstStyle/>
          <a:p>
            <a:r>
              <a:rPr lang="en-US" dirty="0"/>
              <a:t>continuation</a:t>
            </a:r>
          </a:p>
        </p:txBody>
      </p:sp>
      <p:sp>
        <p:nvSpPr>
          <p:cNvPr id="3" name="Content Placeholder 2"/>
          <p:cNvSpPr>
            <a:spLocks noGrp="1"/>
          </p:cNvSpPr>
          <p:nvPr>
            <p:ph sz="quarter" idx="13"/>
          </p:nvPr>
        </p:nvSpPr>
        <p:spPr>
          <a:xfrm>
            <a:off x="913774" y="1054004"/>
            <a:ext cx="10363826" cy="4737196"/>
          </a:xfrm>
        </p:spPr>
        <p:txBody>
          <a:bodyPr/>
          <a:lstStyle/>
          <a:p>
            <a:r>
              <a:rPr lang="en-US" dirty="0"/>
              <a:t>We also know that a critical step in decreasing alcohol harm, for young people and more generally, involves developing more positive social norms and supportive environments around alcohol use within our society. This could be achieved by implementing evidence-based policies which strengthen restrictions on alcohol availability, increase the cost of alcohol, and restrict alcohol advertising and sponsorship.</a:t>
            </a:r>
          </a:p>
          <a:p>
            <a:r>
              <a:rPr lang="en-US" dirty="0"/>
              <a:t>Facilitating health promotion activities that support wellbeing and create healthy social environments will help to reduce a range of health harms, including alcohol consumption.</a:t>
            </a:r>
          </a:p>
        </p:txBody>
      </p:sp>
      <p:pic>
        <p:nvPicPr>
          <p:cNvPr id="4" name="Picture 3"/>
          <p:cNvPicPr>
            <a:picLocks noChangeAspect="1"/>
          </p:cNvPicPr>
          <p:nvPr/>
        </p:nvPicPr>
        <p:blipFill>
          <a:blip r:embed="rId2"/>
          <a:stretch>
            <a:fillRect/>
          </a:stretch>
        </p:blipFill>
        <p:spPr>
          <a:xfrm>
            <a:off x="10271594" y="-15353"/>
            <a:ext cx="1920406" cy="993734"/>
          </a:xfrm>
          <a:prstGeom prst="rect">
            <a:avLst/>
          </a:prstGeom>
        </p:spPr>
      </p:pic>
    </p:spTree>
    <p:extLst>
      <p:ext uri="{BB962C8B-B14F-4D97-AF65-F5344CB8AC3E}">
        <p14:creationId xmlns:p14="http://schemas.microsoft.com/office/powerpoint/2010/main" val="158576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144" y="58078"/>
            <a:ext cx="9638696" cy="1596177"/>
          </a:xfrm>
        </p:spPr>
        <p:txBody>
          <a:bodyPr/>
          <a:lstStyle/>
          <a:p>
            <a:r>
              <a:rPr lang="en-US" dirty="0"/>
              <a:t>References for the presentation</a:t>
            </a:r>
          </a:p>
        </p:txBody>
      </p:sp>
      <p:sp>
        <p:nvSpPr>
          <p:cNvPr id="3" name="Content Placeholder 2"/>
          <p:cNvSpPr>
            <a:spLocks noGrp="1"/>
          </p:cNvSpPr>
          <p:nvPr>
            <p:ph sz="quarter" idx="13"/>
          </p:nvPr>
        </p:nvSpPr>
        <p:spPr>
          <a:xfrm>
            <a:off x="913774" y="1401097"/>
            <a:ext cx="10363826" cy="4390103"/>
          </a:xfrm>
        </p:spPr>
        <p:txBody>
          <a:bodyPr>
            <a:normAutofit/>
          </a:bodyPr>
          <a:lstStyle/>
          <a:p>
            <a:r>
              <a:rPr lang="en-US" cap="none" dirty="0"/>
              <a:t>Understanding alcohol use and subsequent harms in young people by Health Promotion Agency</a:t>
            </a:r>
          </a:p>
          <a:p>
            <a:r>
              <a:rPr lang="en-US" cap="none" dirty="0"/>
              <a:t>Alcohol consumption among youth in uganda: why policy intervention is necessary by Brian Sserunjogi.</a:t>
            </a:r>
          </a:p>
          <a:p>
            <a:r>
              <a:rPr lang="en-US" cap="none" dirty="0"/>
              <a:t>Teenage kicks? Young people and alcohol: a review of the literature by Tim New burn and Michael Shiner Public Policy Research Unit.</a:t>
            </a:r>
          </a:p>
          <a:p>
            <a:r>
              <a:rPr lang="en-US" cap="none" dirty="0"/>
              <a:t>Global status report on alcohol and health 2018 World Health Organization.</a:t>
            </a:r>
          </a:p>
          <a:p>
            <a:r>
              <a:rPr lang="en-US" cap="none" dirty="0"/>
              <a:t>Good policy and practice in health education: Education sector responses to the use of alcohol, tobacco and drugs UNESCO UNODC &amp; WHO</a:t>
            </a:r>
          </a:p>
          <a:p>
            <a:r>
              <a:rPr lang="en-US" cap="none" dirty="0"/>
              <a:t>The effects of alcohol consumption on student life at a rural campus</a:t>
            </a:r>
          </a:p>
          <a:p>
            <a:endParaRPr lang="en-US" cap="none" dirty="0"/>
          </a:p>
          <a:p>
            <a:endParaRPr lang="en-US" cap="none" dirty="0"/>
          </a:p>
          <a:p>
            <a:endParaRPr lang="en-US" cap="none" dirty="0"/>
          </a:p>
        </p:txBody>
      </p:sp>
      <p:pic>
        <p:nvPicPr>
          <p:cNvPr id="4" name="Picture 3"/>
          <p:cNvPicPr>
            <a:picLocks noChangeAspect="1"/>
          </p:cNvPicPr>
          <p:nvPr/>
        </p:nvPicPr>
        <p:blipFill>
          <a:blip r:embed="rId2"/>
          <a:stretch>
            <a:fillRect/>
          </a:stretch>
        </p:blipFill>
        <p:spPr>
          <a:xfrm>
            <a:off x="10271594" y="0"/>
            <a:ext cx="1920406" cy="993734"/>
          </a:xfrm>
          <a:prstGeom prst="rect">
            <a:avLst/>
          </a:prstGeom>
        </p:spPr>
      </p:pic>
    </p:spTree>
    <p:extLst>
      <p:ext uri="{BB962C8B-B14F-4D97-AF65-F5344CB8AC3E}">
        <p14:creationId xmlns:p14="http://schemas.microsoft.com/office/powerpoint/2010/main" val="26354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550" y="153944"/>
            <a:ext cx="10364451" cy="730960"/>
          </a:xfrm>
        </p:spPr>
        <p:txBody>
          <a:bodyPr/>
          <a:lstStyle/>
          <a:p>
            <a:r>
              <a:rPr lang="en-US" dirty="0"/>
              <a:t>Thank you </a:t>
            </a:r>
          </a:p>
        </p:txBody>
      </p:sp>
      <p:pic>
        <p:nvPicPr>
          <p:cNvPr id="4" name="Content Placeholder 3"/>
          <p:cNvPicPr>
            <a:picLocks noGrp="1" noChangeAspect="1"/>
          </p:cNvPicPr>
          <p:nvPr>
            <p:ph sz="quarter" idx="13"/>
          </p:nvPr>
        </p:nvPicPr>
        <p:blipFill>
          <a:blip r:embed="rId2"/>
          <a:stretch>
            <a:fillRect/>
          </a:stretch>
        </p:blipFill>
        <p:spPr>
          <a:xfrm>
            <a:off x="1319981" y="957723"/>
            <a:ext cx="9940164" cy="5575811"/>
          </a:xfrm>
          <a:prstGeom prst="rect">
            <a:avLst/>
          </a:prstGeom>
        </p:spPr>
      </p:pic>
    </p:spTree>
    <p:extLst>
      <p:ext uri="{BB962C8B-B14F-4D97-AF65-F5344CB8AC3E}">
        <p14:creationId xmlns:p14="http://schemas.microsoft.com/office/powerpoint/2010/main" val="395714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53" y="48861"/>
            <a:ext cx="10364451" cy="1347170"/>
          </a:xfrm>
        </p:spPr>
        <p:txBody>
          <a:bodyPr>
            <a:noAutofit/>
          </a:bodyPr>
          <a:lstStyle/>
          <a:p>
            <a:r>
              <a:rPr lang="en-US" sz="4800" dirty="0"/>
              <a:t>Definitions</a:t>
            </a:r>
            <a:br>
              <a:rPr lang="en-US" sz="4800" dirty="0"/>
            </a:br>
            <a:endParaRPr lang="en-US" sz="4800" dirty="0"/>
          </a:p>
        </p:txBody>
      </p:sp>
      <p:sp>
        <p:nvSpPr>
          <p:cNvPr id="3" name="Content Placeholder 2"/>
          <p:cNvSpPr>
            <a:spLocks noGrp="1"/>
          </p:cNvSpPr>
          <p:nvPr>
            <p:ph sz="quarter" idx="13"/>
          </p:nvPr>
        </p:nvSpPr>
        <p:spPr>
          <a:xfrm>
            <a:off x="913774" y="893460"/>
            <a:ext cx="10363826" cy="5465459"/>
          </a:xfrm>
        </p:spPr>
        <p:txBody>
          <a:bodyPr>
            <a:normAutofit lnSpcReduction="10000"/>
          </a:bodyPr>
          <a:lstStyle/>
          <a:p>
            <a:r>
              <a:rPr lang="en-US" dirty="0"/>
              <a:t>Advocating (publicly recommend or support.)</a:t>
            </a:r>
          </a:p>
          <a:p>
            <a:r>
              <a:rPr lang="en-US" dirty="0"/>
              <a:t>mitigating(having the effect of making something bad less severe, serious, or painful or lessening the gravity of an offence or mistake.)</a:t>
            </a:r>
          </a:p>
          <a:p>
            <a:r>
              <a:rPr lang="en-US" dirty="0"/>
              <a:t>Consequences (a result or effect, typically one that is unwelcome or unpleasant.)</a:t>
            </a:r>
          </a:p>
          <a:p>
            <a:r>
              <a:rPr lang="en-US" dirty="0"/>
              <a:t>Alcohol (is a psychoactive substance with dependence producing properties. The substance has been used as a beverage by many cultures around the world for thousands of years (McGovern, 2009). )</a:t>
            </a:r>
          </a:p>
          <a:p>
            <a:r>
              <a:rPr lang="en-US" dirty="0"/>
              <a:t>Alcohol abuse (the habitual excessive use of alcohol.) </a:t>
            </a:r>
          </a:p>
          <a:p>
            <a:r>
              <a:rPr lang="en-US" dirty="0"/>
              <a:t>Definitions of young people typically focus on the ages 14–25, although it has been claimed that these boundaries are being extended in both directions as transitions into adulthood become more protracted (Rutter and Smith, 1995; Rutter et al., 1998; Ward, 1998). T</a:t>
            </a:r>
          </a:p>
        </p:txBody>
      </p:sp>
      <p:pic>
        <p:nvPicPr>
          <p:cNvPr id="4" name="Picture 3"/>
          <p:cNvPicPr>
            <a:picLocks noChangeAspect="1"/>
          </p:cNvPicPr>
          <p:nvPr/>
        </p:nvPicPr>
        <p:blipFill>
          <a:blip r:embed="rId2"/>
          <a:stretch>
            <a:fillRect/>
          </a:stretch>
        </p:blipFill>
        <p:spPr>
          <a:xfrm>
            <a:off x="10271594" y="0"/>
            <a:ext cx="1920406" cy="993734"/>
          </a:xfrm>
          <a:prstGeom prst="rect">
            <a:avLst/>
          </a:prstGeom>
        </p:spPr>
      </p:pic>
    </p:spTree>
    <p:extLst>
      <p:ext uri="{BB962C8B-B14F-4D97-AF65-F5344CB8AC3E}">
        <p14:creationId xmlns:p14="http://schemas.microsoft.com/office/powerpoint/2010/main" val="244325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stretch>
            <a:fillRect/>
          </a:stretch>
        </p:blipFill>
        <p:spPr>
          <a:xfrm>
            <a:off x="540000" y="1353601"/>
            <a:ext cx="11224800" cy="5184000"/>
          </a:xfrm>
          <a:prstGeom prst="rect">
            <a:avLst/>
          </a:prstGeom>
        </p:spPr>
      </p:pic>
      <p:sp>
        <p:nvSpPr>
          <p:cNvPr id="2" name="Title 1"/>
          <p:cNvSpPr>
            <a:spLocks noGrp="1"/>
          </p:cNvSpPr>
          <p:nvPr>
            <p:ph type="title"/>
          </p:nvPr>
        </p:nvSpPr>
        <p:spPr>
          <a:xfrm>
            <a:off x="970174" y="251318"/>
            <a:ext cx="10364451" cy="1287386"/>
          </a:xfrm>
        </p:spPr>
        <p:txBody>
          <a:bodyPr/>
          <a:lstStyle/>
          <a:p>
            <a:r>
              <a:rPr lang="en-US" dirty="0"/>
              <a:t>CONSEQUENCES OF ALCOHOL ABUSE </a:t>
            </a:r>
            <a:br>
              <a:rPr lang="en-US" dirty="0"/>
            </a:br>
            <a:r>
              <a:rPr lang="en-US" dirty="0"/>
              <a:t>ON YOUNG PEOPLE IN SCHOOLS</a:t>
            </a:r>
          </a:p>
        </p:txBody>
      </p:sp>
      <p:pic>
        <p:nvPicPr>
          <p:cNvPr id="3" name="Picture 2"/>
          <p:cNvPicPr>
            <a:picLocks noChangeAspect="1"/>
          </p:cNvPicPr>
          <p:nvPr/>
        </p:nvPicPr>
        <p:blipFill>
          <a:blip r:embed="rId3"/>
          <a:stretch>
            <a:fillRect/>
          </a:stretch>
        </p:blipFill>
        <p:spPr>
          <a:xfrm>
            <a:off x="10271594" y="0"/>
            <a:ext cx="1920406" cy="993734"/>
          </a:xfrm>
          <a:prstGeom prst="rect">
            <a:avLst/>
          </a:prstGeom>
        </p:spPr>
      </p:pic>
    </p:spTree>
    <p:extLst>
      <p:ext uri="{BB962C8B-B14F-4D97-AF65-F5344CB8AC3E}">
        <p14:creationId xmlns:p14="http://schemas.microsoft.com/office/powerpoint/2010/main" val="126023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691035" y="0"/>
            <a:ext cx="10805288" cy="6861760"/>
          </a:xfrm>
          <a:prstGeom prst="rect">
            <a:avLst/>
          </a:prstGeom>
        </p:spPr>
      </p:pic>
      <p:pic>
        <p:nvPicPr>
          <p:cNvPr id="2" name="Picture 1"/>
          <p:cNvPicPr>
            <a:picLocks noChangeAspect="1"/>
          </p:cNvPicPr>
          <p:nvPr/>
        </p:nvPicPr>
        <p:blipFill>
          <a:blip r:embed="rId3"/>
          <a:stretch>
            <a:fillRect/>
          </a:stretch>
        </p:blipFill>
        <p:spPr>
          <a:xfrm>
            <a:off x="10530347" y="0"/>
            <a:ext cx="1606675" cy="831391"/>
          </a:xfrm>
          <a:prstGeom prst="rect">
            <a:avLst/>
          </a:prstGeom>
        </p:spPr>
      </p:pic>
    </p:spTree>
    <p:extLst>
      <p:ext uri="{BB962C8B-B14F-4D97-AF65-F5344CB8AC3E}">
        <p14:creationId xmlns:p14="http://schemas.microsoft.com/office/powerpoint/2010/main" val="168684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607273" y="0"/>
            <a:ext cx="11402663" cy="6895368"/>
          </a:xfrm>
          <a:prstGeom prst="rect">
            <a:avLst/>
          </a:prstGeom>
        </p:spPr>
      </p:pic>
      <p:pic>
        <p:nvPicPr>
          <p:cNvPr id="2" name="Picture 1"/>
          <p:cNvPicPr>
            <a:picLocks noChangeAspect="1"/>
          </p:cNvPicPr>
          <p:nvPr/>
        </p:nvPicPr>
        <p:blipFill>
          <a:blip r:embed="rId3"/>
          <a:stretch>
            <a:fillRect/>
          </a:stretch>
        </p:blipFill>
        <p:spPr>
          <a:xfrm>
            <a:off x="10781176" y="0"/>
            <a:ext cx="1410823" cy="730045"/>
          </a:xfrm>
          <a:prstGeom prst="rect">
            <a:avLst/>
          </a:prstGeom>
        </p:spPr>
      </p:pic>
    </p:spTree>
    <p:extLst>
      <p:ext uri="{BB962C8B-B14F-4D97-AF65-F5344CB8AC3E}">
        <p14:creationId xmlns:p14="http://schemas.microsoft.com/office/powerpoint/2010/main" val="345538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5" name="Picture 4"/>
          <p:cNvPicPr>
            <a:picLocks noChangeAspect="1"/>
          </p:cNvPicPr>
          <p:nvPr/>
        </p:nvPicPr>
        <p:blipFill rotWithShape="1">
          <a:blip r:embed="rId2"/>
          <a:srcRect l="22876" t="34792" r="25684" b="12460"/>
          <a:stretch/>
        </p:blipFill>
        <p:spPr>
          <a:xfrm>
            <a:off x="0" y="0"/>
            <a:ext cx="12192000" cy="6763768"/>
          </a:xfrm>
          <a:prstGeom prst="rect">
            <a:avLst/>
          </a:prstGeom>
        </p:spPr>
      </p:pic>
      <p:pic>
        <p:nvPicPr>
          <p:cNvPr id="4" name="Picture 3"/>
          <p:cNvPicPr>
            <a:picLocks noChangeAspect="1"/>
          </p:cNvPicPr>
          <p:nvPr/>
        </p:nvPicPr>
        <p:blipFill>
          <a:blip r:embed="rId3"/>
          <a:stretch>
            <a:fillRect/>
          </a:stretch>
        </p:blipFill>
        <p:spPr>
          <a:xfrm>
            <a:off x="10271594" y="0"/>
            <a:ext cx="1920406" cy="993734"/>
          </a:xfrm>
          <a:prstGeom prst="rect">
            <a:avLst/>
          </a:prstGeom>
        </p:spPr>
      </p:pic>
    </p:spTree>
    <p:extLst>
      <p:ext uri="{BB962C8B-B14F-4D97-AF65-F5344CB8AC3E}">
        <p14:creationId xmlns:p14="http://schemas.microsoft.com/office/powerpoint/2010/main" val="387519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1724538" y="0"/>
            <a:ext cx="7608247" cy="6868557"/>
          </a:xfrm>
          <a:prstGeom prst="rect">
            <a:avLst/>
          </a:prstGeom>
        </p:spPr>
      </p:pic>
      <p:pic>
        <p:nvPicPr>
          <p:cNvPr id="2" name="Picture 1"/>
          <p:cNvPicPr>
            <a:picLocks noChangeAspect="1"/>
          </p:cNvPicPr>
          <p:nvPr/>
        </p:nvPicPr>
        <p:blipFill>
          <a:blip r:embed="rId3"/>
          <a:stretch>
            <a:fillRect/>
          </a:stretch>
        </p:blipFill>
        <p:spPr>
          <a:xfrm>
            <a:off x="10271594" y="0"/>
            <a:ext cx="1920406" cy="993734"/>
          </a:xfrm>
          <a:prstGeom prst="rect">
            <a:avLst/>
          </a:prstGeom>
        </p:spPr>
      </p:pic>
    </p:spTree>
    <p:extLst>
      <p:ext uri="{BB962C8B-B14F-4D97-AF65-F5344CB8AC3E}">
        <p14:creationId xmlns:p14="http://schemas.microsoft.com/office/powerpoint/2010/main" val="338881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measures to advocate for in alcohol abuse for young people in schools</a:t>
            </a:r>
          </a:p>
        </p:txBody>
      </p:sp>
      <p:sp>
        <p:nvSpPr>
          <p:cNvPr id="3" name="Content Placeholder 2"/>
          <p:cNvSpPr>
            <a:spLocks noGrp="1"/>
          </p:cNvSpPr>
          <p:nvPr>
            <p:ph sz="quarter" idx="13"/>
          </p:nvPr>
        </p:nvSpPr>
        <p:spPr/>
        <p:txBody>
          <a:bodyPr/>
          <a:lstStyle/>
          <a:p>
            <a:r>
              <a:rPr lang="en-US" sz="4000" dirty="0"/>
              <a:t>Implementation of The national education sector response ecosystem.</a:t>
            </a:r>
          </a:p>
          <a:p>
            <a:r>
              <a:rPr lang="en-US" sz="4000" dirty="0"/>
              <a:t>GOOD POLICY AND PRACTICE IN EDUCATION SECTOR RESPONSES TO alcohol </a:t>
            </a:r>
            <a:r>
              <a:rPr lang="en-US" sz="4000" dirty="0" err="1"/>
              <a:t>abUSE</a:t>
            </a:r>
            <a:r>
              <a:rPr lang="en-US" sz="4000" dirty="0"/>
              <a:t>. </a:t>
            </a:r>
          </a:p>
          <a:p>
            <a:pPr marL="0" indent="0">
              <a:buNone/>
            </a:pPr>
            <a:endParaRPr lang="en-US" dirty="0"/>
          </a:p>
        </p:txBody>
      </p:sp>
      <p:pic>
        <p:nvPicPr>
          <p:cNvPr id="4" name="Picture 3"/>
          <p:cNvPicPr>
            <a:picLocks noChangeAspect="1"/>
          </p:cNvPicPr>
          <p:nvPr/>
        </p:nvPicPr>
        <p:blipFill>
          <a:blip r:embed="rId2"/>
          <a:stretch>
            <a:fillRect/>
          </a:stretch>
        </p:blipFill>
        <p:spPr>
          <a:xfrm>
            <a:off x="10301748" y="0"/>
            <a:ext cx="1827900" cy="945866"/>
          </a:xfrm>
          <a:prstGeom prst="rect">
            <a:avLst/>
          </a:prstGeom>
        </p:spPr>
      </p:pic>
    </p:spTree>
    <p:extLst>
      <p:ext uri="{BB962C8B-B14F-4D97-AF65-F5344CB8AC3E}">
        <p14:creationId xmlns:p14="http://schemas.microsoft.com/office/powerpoint/2010/main" val="333254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67085"/>
            <a:ext cx="10364451" cy="1596177"/>
          </a:xfrm>
        </p:spPr>
        <p:txBody>
          <a:bodyPr/>
          <a:lstStyle/>
          <a:p>
            <a:r>
              <a:rPr lang="en-US" dirty="0"/>
              <a:t>The national education sector </a:t>
            </a:r>
            <a:br>
              <a:rPr lang="en-US" dirty="0"/>
            </a:br>
            <a:r>
              <a:rPr lang="en-US" dirty="0"/>
              <a:t>response ecosystem.</a:t>
            </a:r>
            <a:br>
              <a:rPr lang="en-US" dirty="0"/>
            </a:br>
            <a:endParaRPr lang="en-US" dirty="0"/>
          </a:p>
        </p:txBody>
      </p:sp>
      <p:pic>
        <p:nvPicPr>
          <p:cNvPr id="5" name="Content Placeholder 4"/>
          <p:cNvPicPr>
            <a:picLocks noGrp="1" noChangeAspect="1"/>
          </p:cNvPicPr>
          <p:nvPr>
            <p:ph sz="quarter" idx="13"/>
          </p:nvPr>
        </p:nvPicPr>
        <p:blipFill>
          <a:blip r:embed="rId2"/>
          <a:stretch>
            <a:fillRect/>
          </a:stretch>
        </p:blipFill>
        <p:spPr>
          <a:xfrm>
            <a:off x="1172666" y="1151716"/>
            <a:ext cx="9702412" cy="5507600"/>
          </a:xfrm>
          <a:prstGeom prst="rect">
            <a:avLst/>
          </a:prstGeom>
        </p:spPr>
      </p:pic>
      <p:pic>
        <p:nvPicPr>
          <p:cNvPr id="3" name="Picture 2"/>
          <p:cNvPicPr>
            <a:picLocks noChangeAspect="1"/>
          </p:cNvPicPr>
          <p:nvPr/>
        </p:nvPicPr>
        <p:blipFill>
          <a:blip r:embed="rId3"/>
          <a:stretch>
            <a:fillRect/>
          </a:stretch>
        </p:blipFill>
        <p:spPr>
          <a:xfrm>
            <a:off x="10271594" y="0"/>
            <a:ext cx="1920406" cy="993734"/>
          </a:xfrm>
          <a:prstGeom prst="rect">
            <a:avLst/>
          </a:prstGeom>
        </p:spPr>
      </p:pic>
    </p:spTree>
    <p:extLst>
      <p:ext uri="{BB962C8B-B14F-4D97-AF65-F5344CB8AC3E}">
        <p14:creationId xmlns:p14="http://schemas.microsoft.com/office/powerpoint/2010/main" val="239087215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221</TotalTime>
  <Words>925</Words>
  <Application>Microsoft Office PowerPoint</Application>
  <PresentationFormat>Widescreen</PresentationFormat>
  <Paragraphs>55</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Tw Cen MT</vt:lpstr>
      <vt:lpstr>Droplet</vt:lpstr>
      <vt:lpstr>ADVOCATING FOR MITIGATION OF THE CONSEQUENCES OF ALCOHOL ABUSE ON YOUNG PEOPLE IN SCHOOLS</vt:lpstr>
      <vt:lpstr>Definitions </vt:lpstr>
      <vt:lpstr>CONSEQUENCES OF ALCOHOL ABUSE  ON YOUNG PEOPLE IN SCHOOLS</vt:lpstr>
      <vt:lpstr>PowerPoint Presentation</vt:lpstr>
      <vt:lpstr>PowerPoint Presentation</vt:lpstr>
      <vt:lpstr>PowerPoint Presentation</vt:lpstr>
      <vt:lpstr>PowerPoint Presentation</vt:lpstr>
      <vt:lpstr>Mitigation measures to advocate for in alcohol abuse for young people in schools</vt:lpstr>
      <vt:lpstr>The national education sector  response ecosystem. </vt:lpstr>
      <vt:lpstr>PowerPoint Presentation</vt:lpstr>
      <vt:lpstr>PowerPoint Presentation</vt:lpstr>
      <vt:lpstr>elements of a comprehensive education sector response to alcohol use</vt:lpstr>
      <vt:lpstr>GOOD POLICY AND PRACTICE IN EDUCATION SECTOR  RESPONSES TO alcohol USE</vt:lpstr>
      <vt:lpstr>Set goals relevant to the prevalence and patterns of alcohol use among young people. </vt:lpstr>
      <vt:lpstr>Strategies to reduce and eradicate alcohol abuse in young people in schools</vt:lpstr>
      <vt:lpstr>continuation</vt:lpstr>
      <vt:lpstr>References for the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ADVOCATING FOR MITIGATION OF THE CONSEQUENCES OF ALCOHOL ABUSE ON YOUNG PEOPLE IN SCHOOLS</dc:title>
  <dc:creator>Enoch Kabuye</dc:creator>
  <cp:lastModifiedBy>prudence Aturinde</cp:lastModifiedBy>
  <cp:revision>20</cp:revision>
  <dcterms:created xsi:type="dcterms:W3CDTF">2022-11-22T08:01:51Z</dcterms:created>
  <dcterms:modified xsi:type="dcterms:W3CDTF">2022-11-23T07:27:59Z</dcterms:modified>
</cp:coreProperties>
</file>